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78255-E856-4BED-AC4A-5BE9030B703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B8CA0-DA89-4CAB-885C-27EB9AE9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6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B8CA0-DA89-4CAB-885C-27EB9AE9187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B8CA0-DA89-4CAB-885C-27EB9AE9187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B8CA0-DA89-4CAB-885C-27EB9AE9187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B8CA0-DA89-4CAB-885C-27EB9AE9187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B8CA0-DA89-4CAB-885C-27EB9AE9187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A65029-BA9A-4CBB-B1C9-E98832B4B3E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B3C813-CCDC-4706-BBB0-ABFDAD0EA4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5029-BA9A-4CBB-B1C9-E98832B4B3E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C813-CCDC-4706-BBB0-ABFDAD0EA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5029-BA9A-4CBB-B1C9-E98832B4B3E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C813-CCDC-4706-BBB0-ABFDAD0EA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A65029-BA9A-4CBB-B1C9-E98832B4B3E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B3C813-CCDC-4706-BBB0-ABFDAD0EA4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A65029-BA9A-4CBB-B1C9-E98832B4B3E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B3C813-CCDC-4706-BBB0-ABFDAD0EA4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5029-BA9A-4CBB-B1C9-E98832B4B3E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C813-CCDC-4706-BBB0-ABFDAD0EA4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5029-BA9A-4CBB-B1C9-E98832B4B3E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C813-CCDC-4706-BBB0-ABFDAD0EA4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A65029-BA9A-4CBB-B1C9-E98832B4B3E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B3C813-CCDC-4706-BBB0-ABFDAD0EA4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5029-BA9A-4CBB-B1C9-E98832B4B3E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C813-CCDC-4706-BBB0-ABFDAD0EA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A65029-BA9A-4CBB-B1C9-E98832B4B3E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B3C813-CCDC-4706-BBB0-ABFDAD0EA40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A65029-BA9A-4CBB-B1C9-E98832B4B3E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B3C813-CCDC-4706-BBB0-ABFDAD0EA40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A65029-BA9A-4CBB-B1C9-E98832B4B3EE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B3C813-CCDC-4706-BBB0-ABFDAD0EA4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“Do you mean to tell me it is actually possible to </a:t>
            </a:r>
            <a:r>
              <a:rPr lang="en-US" u="sng" dirty="0" smtClean="0"/>
              <a:t>Make</a:t>
            </a:r>
            <a:r>
              <a:rPr lang="en-US" dirty="0" smtClean="0"/>
              <a:t> Money by Donating Money for our </a:t>
            </a:r>
            <a:r>
              <a:rPr lang="en-US" smtClean="0"/>
              <a:t>Interact Club?”</a:t>
            </a:r>
            <a:endParaRPr lang="en-US" dirty="0"/>
          </a:p>
        </p:txBody>
      </p:sp>
      <p:pic>
        <p:nvPicPr>
          <p:cNvPr id="4" name="Picture 3" descr="Incredulous young wo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838200"/>
            <a:ext cx="24384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19200" y="3124200"/>
            <a:ext cx="64770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77962"/>
          </a:xfrm>
        </p:spPr>
        <p:txBody>
          <a:bodyPr>
            <a:normAutofit/>
          </a:bodyPr>
          <a:lstStyle/>
          <a:p>
            <a:r>
              <a:rPr lang="en-US" sz="5400" i="1" dirty="0" smtClean="0"/>
              <a:t>	</a:t>
            </a:r>
            <a:r>
              <a:rPr lang="en-US" sz="6000" i="1" dirty="0" smtClean="0"/>
              <a:t>Thank You!</a:t>
            </a:r>
            <a:endParaRPr lang="en-US" sz="6000" i="1" dirty="0"/>
          </a:p>
        </p:txBody>
      </p:sp>
      <p:pic>
        <p:nvPicPr>
          <p:cNvPr id="4" name="Content Placeholder 3" descr="Interact - colo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77000" y="457200"/>
            <a:ext cx="1524000" cy="1514475"/>
          </a:xfrm>
        </p:spPr>
      </p:pic>
      <p:sp>
        <p:nvSpPr>
          <p:cNvPr id="6" name="TextBox 5"/>
          <p:cNvSpPr txBox="1"/>
          <p:nvPr/>
        </p:nvSpPr>
        <p:spPr>
          <a:xfrm>
            <a:off x="1219200" y="3124200"/>
            <a:ext cx="6477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0070C0"/>
                </a:solidFill>
              </a:rPr>
              <a:t>Your Interact Club</a:t>
            </a:r>
          </a:p>
          <a:p>
            <a:pPr algn="ctr"/>
            <a:endParaRPr lang="en-US" sz="2400" b="1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70C0"/>
                </a:solidFill>
              </a:rPr>
              <a:t>Committed to</a:t>
            </a:r>
          </a:p>
          <a:p>
            <a:pPr algn="ctr"/>
            <a:r>
              <a:rPr lang="en-US" sz="2400" b="1" i="1" dirty="0" smtClean="0">
                <a:solidFill>
                  <a:srgbClr val="0070C0"/>
                </a:solidFill>
              </a:rPr>
              <a:t>Putting Service Above Self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Absolutely TRUE!</a:t>
            </a:r>
            <a:endParaRPr lang="en-US" sz="3600" b="1" dirty="0"/>
          </a:p>
        </p:txBody>
      </p:sp>
      <p:pic>
        <p:nvPicPr>
          <p:cNvPr id="4" name="Content Placeholder 3" descr="Interact - colo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0" y="228600"/>
            <a:ext cx="1524000" cy="1514475"/>
          </a:xfrm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5486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Here is how it works: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000" dirty="0" smtClean="0"/>
              <a:t>Most of you have to pay taxes to Uncle 	Sam and to Arizona on your income, 	and you have money withheld from 	your wages to pay those taxes.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000" dirty="0" smtClean="0"/>
              <a:t>Due to the Arizona tax credits system, 	though, </a:t>
            </a:r>
            <a:r>
              <a:rPr lang="en-US" sz="2000" b="1" dirty="0" smtClean="0">
                <a:solidFill>
                  <a:srgbClr val="0070C0"/>
                </a:solidFill>
              </a:rPr>
              <a:t>YOU HAVE A CHOICE </a:t>
            </a:r>
            <a:r>
              <a:rPr lang="en-US" sz="2000" dirty="0" smtClean="0"/>
              <a:t>	about where you want your Arizona 	tax money to go — to the State, or to 	invest it in our Interact Club to 	help us with the cost of our programs 	and service projects.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</p:txBody>
      </p:sp>
      <p:pic>
        <p:nvPicPr>
          <p:cNvPr id="6" name="Picture 5" descr="Tax retur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2133600"/>
            <a:ext cx="2543175" cy="1704975"/>
          </a:xfrm>
          <a:prstGeom prst="rect">
            <a:avLst/>
          </a:prstGeom>
        </p:spPr>
      </p:pic>
      <p:pic>
        <p:nvPicPr>
          <p:cNvPr id="7" name="Picture 6" descr="You have a choi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4038600"/>
            <a:ext cx="2162175" cy="1666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Here’s how it works . . . </a:t>
            </a:r>
            <a:endParaRPr lang="en-US" sz="3600" b="1" dirty="0"/>
          </a:p>
        </p:txBody>
      </p:sp>
      <p:pic>
        <p:nvPicPr>
          <p:cNvPr id="4" name="Content Placeholder 3" descr="Interact - colo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086600" y="152400"/>
            <a:ext cx="1524000" cy="1514475"/>
          </a:xfrm>
        </p:spPr>
      </p:pic>
      <p:sp>
        <p:nvSpPr>
          <p:cNvPr id="5" name="TextBox 4"/>
          <p:cNvSpPr txBox="1"/>
          <p:nvPr/>
        </p:nvSpPr>
        <p:spPr>
          <a:xfrm>
            <a:off x="533400" y="1371600"/>
            <a:ext cx="5486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As an individual you are allowed to 	donate up to $200 per year, 	and you can donate up to $400 	per year as a couple to our 	school for our Interact Club.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400" dirty="0" smtClean="0"/>
              <a:t>And that donation </a:t>
            </a:r>
            <a:r>
              <a:rPr lang="en-US" sz="2400" b="1" dirty="0" smtClean="0">
                <a:solidFill>
                  <a:srgbClr val="0070C0"/>
                </a:solidFill>
              </a:rPr>
              <a:t>will cost you 	NOTHING</a:t>
            </a:r>
            <a:r>
              <a:rPr lang="en-US" sz="2400" dirty="0" smtClean="0"/>
              <a:t>, 	because </a:t>
            </a:r>
            <a:r>
              <a:rPr lang="en-US" sz="2400" b="1" u="sng" dirty="0" smtClean="0"/>
              <a:t>you will </a:t>
            </a:r>
            <a:r>
              <a:rPr lang="en-US" sz="2400" b="1" dirty="0" smtClean="0"/>
              <a:t>	</a:t>
            </a:r>
            <a:r>
              <a:rPr lang="en-US" sz="2400" b="1" u="sng" dirty="0" smtClean="0"/>
              <a:t>get it all back</a:t>
            </a:r>
            <a:r>
              <a:rPr lang="en-US" sz="2400" dirty="0" smtClean="0"/>
              <a:t> as an Arizona 	State Tax Refund, if you owe 	at least that much in tax on 	your income.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8" name="Picture 7" descr="Pretty woman writing a che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1676400"/>
            <a:ext cx="1596794" cy="2442959"/>
          </a:xfrm>
          <a:prstGeom prst="rect">
            <a:avLst/>
          </a:prstGeom>
        </p:spPr>
      </p:pic>
      <p:pic>
        <p:nvPicPr>
          <p:cNvPr id="9" name="Picture 8" descr="Tax refund cas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4343400"/>
            <a:ext cx="1847850" cy="1593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So how do I </a:t>
            </a:r>
            <a:r>
              <a:rPr lang="en-US" sz="3600" b="1" u="sng" dirty="0" smtClean="0"/>
              <a:t>MAKE</a:t>
            </a:r>
            <a:r>
              <a:rPr lang="en-US" sz="3600" b="1" dirty="0" smtClean="0"/>
              <a:t> Money by donating for Interact?</a:t>
            </a:r>
            <a:endParaRPr lang="en-US" sz="3600" b="1" dirty="0"/>
          </a:p>
        </p:txBody>
      </p:sp>
      <p:pic>
        <p:nvPicPr>
          <p:cNvPr id="4" name="Content Placeholder 3" descr="Interact - colo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086600" y="152400"/>
            <a:ext cx="1524000" cy="1514475"/>
          </a:xfrm>
        </p:spPr>
      </p:pic>
      <p:sp>
        <p:nvSpPr>
          <p:cNvPr id="5" name="TextBox 4"/>
          <p:cNvSpPr txBox="1"/>
          <p:nvPr/>
        </p:nvSpPr>
        <p:spPr>
          <a:xfrm>
            <a:off x="533400" y="1371600"/>
            <a:ext cx="5486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Remember: You are paying both 	federal and state income tax.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400" dirty="0" smtClean="0"/>
              <a:t>If you itemize deductions on your 	federal tax return, you are 	able to claim that $200 or  	$400 donation to our school</a:t>
            </a:r>
            <a:br>
              <a:rPr lang="en-US" sz="2400" dirty="0" smtClean="0"/>
            </a:br>
            <a:r>
              <a:rPr lang="en-US" sz="2400" dirty="0" smtClean="0"/>
              <a:t>	for Interact as a 	</a:t>
            </a:r>
            <a:r>
              <a:rPr lang="en-US" sz="2400" b="1" dirty="0" smtClean="0">
                <a:solidFill>
                  <a:srgbClr val="0070C0"/>
                </a:solidFill>
              </a:rPr>
              <a:t>deductible charitable 	contribution on Schedule A </a:t>
            </a:r>
            <a:r>
              <a:rPr lang="en-US" sz="2400" dirty="0" smtClean="0"/>
              <a:t>	of your federal tax return.</a:t>
            </a:r>
            <a:endParaRPr lang="en-US" dirty="0" smtClean="0"/>
          </a:p>
        </p:txBody>
      </p:sp>
      <p:pic>
        <p:nvPicPr>
          <p:cNvPr id="7" name="Picture 6" descr="Schedule A - Itemized Deductio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2438400"/>
            <a:ext cx="2505075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731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So how do I </a:t>
            </a:r>
            <a:r>
              <a:rPr lang="en-US" sz="3600" b="1" u="sng" dirty="0" smtClean="0"/>
              <a:t>MAKE</a:t>
            </a:r>
            <a:r>
              <a:rPr lang="en-US" sz="3600" b="1" dirty="0" smtClean="0"/>
              <a:t> Money by donating for Interact?</a:t>
            </a:r>
            <a:endParaRPr lang="en-US" sz="3600" b="1" dirty="0"/>
          </a:p>
        </p:txBody>
      </p:sp>
      <p:pic>
        <p:nvPicPr>
          <p:cNvPr id="4" name="Content Placeholder 3" descr="Interact - color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7086600" y="152400"/>
            <a:ext cx="1524000" cy="1514475"/>
          </a:xfrm>
        </p:spPr>
      </p:pic>
      <p:sp>
        <p:nvSpPr>
          <p:cNvPr id="5" name="TextBox 4"/>
          <p:cNvSpPr txBox="1"/>
          <p:nvPr/>
        </p:nvSpPr>
        <p:spPr>
          <a:xfrm>
            <a:off x="533400" y="1752600"/>
            <a:ext cx="5486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So if you are in the 25% tax 	bracket, your $400 donation 	just saved you $100 on your 	federal income taxes.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In addition to getting your entire 	$400 back as a State Tax 	Refund, you pick up an extra 	$100 as a Federal Tax Refund 	— and it is all perfectly legal.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9" name="Picture 8" descr="Tax refund cas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3733800"/>
            <a:ext cx="1847850" cy="1593559"/>
          </a:xfrm>
          <a:prstGeom prst="rect">
            <a:avLst/>
          </a:prstGeom>
        </p:spPr>
      </p:pic>
      <p:pic>
        <p:nvPicPr>
          <p:cNvPr id="7" name="Picture 6" descr="Tax refund butt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3600" y="1676400"/>
            <a:ext cx="2171700" cy="179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731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Making Money by donating </a:t>
            </a:r>
            <a:br>
              <a:rPr lang="en-US" sz="3600" b="1" dirty="0" smtClean="0"/>
            </a:br>
            <a:r>
              <a:rPr lang="en-US" sz="3600" b="1" dirty="0" smtClean="0"/>
              <a:t>for our Interact Club . . .</a:t>
            </a:r>
            <a:endParaRPr lang="en-US" sz="3600" b="1" dirty="0"/>
          </a:p>
        </p:txBody>
      </p:sp>
      <p:pic>
        <p:nvPicPr>
          <p:cNvPr id="4" name="Content Placeholder 3" descr="Interact - color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7086600" y="152400"/>
            <a:ext cx="1524000" cy="1514475"/>
          </a:xfrm>
        </p:spPr>
      </p:pic>
      <p:sp>
        <p:nvSpPr>
          <p:cNvPr id="5" name="TextBox 4"/>
          <p:cNvSpPr txBox="1"/>
          <p:nvPr/>
        </p:nvSpPr>
        <p:spPr>
          <a:xfrm>
            <a:off x="533400" y="2133600"/>
            <a:ext cx="5486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As I tell my tax clients, “This is 	really a </a:t>
            </a:r>
            <a:r>
              <a:rPr lang="en-US" sz="2400" b="1" dirty="0" smtClean="0">
                <a:solidFill>
                  <a:srgbClr val="0070C0"/>
                </a:solidFill>
              </a:rPr>
              <a:t>‘no-brainer’</a:t>
            </a:r>
            <a:r>
              <a:rPr lang="en-US" sz="2400" dirty="0" smtClean="0"/>
              <a:t>!”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If you can legally make money by 	giving money away, </a:t>
            </a:r>
            <a:r>
              <a:rPr lang="en-US" sz="2400" b="1" dirty="0" smtClean="0"/>
              <a:t>why 	would anyone </a:t>
            </a:r>
            <a:r>
              <a:rPr lang="en-US" sz="2400" b="1" i="1" u="sng" dirty="0" smtClean="0"/>
              <a:t>not</a:t>
            </a:r>
            <a:r>
              <a:rPr lang="en-US" sz="2400" b="1" dirty="0" smtClean="0"/>
              <a:t> want to 	do that?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8" name="Picture 7" descr="No brainer symbo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1676400"/>
            <a:ext cx="1785938" cy="1524000"/>
          </a:xfrm>
          <a:prstGeom prst="rect">
            <a:avLst/>
          </a:prstGeom>
        </p:spPr>
      </p:pic>
      <p:pic>
        <p:nvPicPr>
          <p:cNvPr id="10" name="Picture 9" descr="No brainer gu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2174" y="3429001"/>
            <a:ext cx="2398426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731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Making Money by donating </a:t>
            </a:r>
            <a:br>
              <a:rPr lang="en-US" sz="3600" b="1" dirty="0" smtClean="0"/>
            </a:br>
            <a:r>
              <a:rPr lang="en-US" sz="3600" b="1" dirty="0" smtClean="0"/>
              <a:t>for our Interact Club . . .</a:t>
            </a:r>
            <a:endParaRPr lang="en-US" sz="3600" b="1" dirty="0"/>
          </a:p>
        </p:txBody>
      </p:sp>
      <p:pic>
        <p:nvPicPr>
          <p:cNvPr id="4" name="Content Placeholder 3" descr="Interact - color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7086600" y="152400"/>
            <a:ext cx="1524000" cy="1514475"/>
          </a:xfrm>
        </p:spPr>
      </p:pic>
      <p:sp>
        <p:nvSpPr>
          <p:cNvPr id="5" name="TextBox 4"/>
          <p:cNvSpPr txBox="1"/>
          <p:nvPr/>
        </p:nvSpPr>
        <p:spPr>
          <a:xfrm>
            <a:off x="533400" y="1752600"/>
            <a:ext cx="5486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So who can do this?</a:t>
            </a:r>
          </a:p>
          <a:p>
            <a:pPr>
              <a:buFont typeface="Arial" pitchFamily="34" charset="0"/>
              <a:buChar char="•"/>
            </a:pP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Anyone who has to pay taxes — 	your family, your friends, 	your co-workers and your 	neighbors</a:t>
            </a:r>
          </a:p>
          <a:p>
            <a:pPr>
              <a:buFont typeface="Arial" pitchFamily="34" charset="0"/>
              <a:buChar char="•"/>
            </a:pP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But when does your donation 	have to be made, in order 	to make this work?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640" y="1752600"/>
            <a:ext cx="2144944" cy="3813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731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Making Money by donating </a:t>
            </a:r>
            <a:br>
              <a:rPr lang="en-US" sz="3600" b="1" dirty="0" smtClean="0"/>
            </a:br>
            <a:r>
              <a:rPr lang="en-US" sz="3600" b="1" dirty="0" smtClean="0"/>
              <a:t>for our Interact Club . . .</a:t>
            </a:r>
            <a:endParaRPr lang="en-US" sz="3600" b="1" dirty="0"/>
          </a:p>
        </p:txBody>
      </p:sp>
      <p:pic>
        <p:nvPicPr>
          <p:cNvPr id="4" name="Content Placeholder 3" descr="Interact - color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7086600" y="152400"/>
            <a:ext cx="1524000" cy="1514475"/>
          </a:xfrm>
        </p:spPr>
      </p:pic>
      <p:sp>
        <p:nvSpPr>
          <p:cNvPr id="5" name="TextBox 4"/>
          <p:cNvSpPr txBox="1"/>
          <p:nvPr/>
        </p:nvSpPr>
        <p:spPr>
          <a:xfrm>
            <a:off x="533400" y="1752600"/>
            <a:ext cx="5486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Federal and State tax laws are 	different</a:t>
            </a:r>
          </a:p>
          <a:p>
            <a:pPr>
              <a:buFont typeface="Arial" pitchFamily="34" charset="0"/>
              <a:buChar char="•"/>
            </a:pP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To get the State Tax Credit, 	you can make your 	donation any time during 	the tax year — and up to 	April 15 the next year</a:t>
            </a:r>
          </a:p>
          <a:p>
            <a:pPr>
              <a:buFont typeface="Arial" pitchFamily="34" charset="0"/>
              <a:buChar char="•"/>
            </a:pP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But Federal tax law only allows 	deduction of a charitable 	contribution for the year in 	which it was actually made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6" name="Picture 5" descr="Donate Now butt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69269" y="5099538"/>
            <a:ext cx="1905000" cy="1752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589361"/>
            <a:ext cx="2616302" cy="174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9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731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Making Money by donating </a:t>
            </a:r>
            <a:br>
              <a:rPr lang="en-US" sz="3600" b="1" dirty="0" smtClean="0"/>
            </a:br>
            <a:r>
              <a:rPr lang="en-US" sz="3600" b="1" dirty="0" smtClean="0"/>
              <a:t>for our Interact Club . . .</a:t>
            </a:r>
            <a:endParaRPr lang="en-US" sz="3600" b="1" dirty="0"/>
          </a:p>
        </p:txBody>
      </p:sp>
      <p:pic>
        <p:nvPicPr>
          <p:cNvPr id="4" name="Content Placeholder 3" descr="Interact - color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7086600" y="152400"/>
            <a:ext cx="1524000" cy="1514475"/>
          </a:xfrm>
        </p:spPr>
      </p:pic>
      <p:sp>
        <p:nvSpPr>
          <p:cNvPr id="5" name="TextBox 4"/>
          <p:cNvSpPr txBox="1"/>
          <p:nvPr/>
        </p:nvSpPr>
        <p:spPr>
          <a:xfrm>
            <a:off x="533400" y="1676400"/>
            <a:ext cx="5486400" cy="496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Please consider helping 	yourself by helping our 	Interact Club with your 	donation this year.</a:t>
            </a:r>
          </a:p>
          <a:p>
            <a:pPr>
              <a:buFont typeface="Arial" pitchFamily="34" charset="0"/>
              <a:buChar char="•"/>
            </a:pP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And also please help us to 	spread the word to others 	— you </a:t>
            </a:r>
            <a:r>
              <a:rPr lang="en-US" sz="2400" b="1" i="1" u="sng" dirty="0" smtClean="0"/>
              <a:t>do</a:t>
            </a:r>
            <a:r>
              <a:rPr lang="en-US" sz="2400" b="1" dirty="0" smtClean="0"/>
              <a:t> have a choice 	about where your Arizona 	tax money goes.</a:t>
            </a:r>
          </a:p>
          <a:p>
            <a:pPr>
              <a:buFont typeface="Arial" pitchFamily="34" charset="0"/>
              <a:buChar char="•"/>
            </a:pP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Invest in Interact — and help 	us make a difference!</a:t>
            </a:r>
            <a:endParaRPr lang="en-US" dirty="0" smtClean="0"/>
          </a:p>
        </p:txBody>
      </p:sp>
      <p:pic>
        <p:nvPicPr>
          <p:cNvPr id="8" name="Picture 7" descr="Woman writing a chec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1676400"/>
            <a:ext cx="1828800" cy="1676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886200"/>
            <a:ext cx="2679700" cy="1616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370</TotalTime>
  <Words>162</Words>
  <Application>Microsoft Office PowerPoint</Application>
  <PresentationFormat>On-screen Show (4:3)</PresentationFormat>
  <Paragraphs>51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“Do you mean to tell me it is actually possible to Make Money by Donating Money for our Interact Club?”</vt:lpstr>
      <vt:lpstr>Absolutely TRUE!</vt:lpstr>
      <vt:lpstr>Here’s how it works . . . </vt:lpstr>
      <vt:lpstr>So how do I MAKE Money by donating for Interact?</vt:lpstr>
      <vt:lpstr>So how do I MAKE Money by donating for Interact?</vt:lpstr>
      <vt:lpstr>Making Money by donating  for our Interact Club . . .</vt:lpstr>
      <vt:lpstr>Making Money by donating  for our Interact Club . . .</vt:lpstr>
      <vt:lpstr>Making Money by donating  for our Interact Club . . .</vt:lpstr>
      <vt:lpstr>Making Money by donating  for our Interact Club . . .</vt:lpstr>
      <vt:lpstr> Thank You!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“Do you mean to tell me is is actually possible to Make Money by Donating Money for MHS Interact?”</dc:title>
  <dc:creator>Art</dc:creator>
  <cp:lastModifiedBy>Art</cp:lastModifiedBy>
  <cp:revision>30</cp:revision>
  <dcterms:created xsi:type="dcterms:W3CDTF">2013-08-27T18:29:12Z</dcterms:created>
  <dcterms:modified xsi:type="dcterms:W3CDTF">2016-09-09T04:22:36Z</dcterms:modified>
</cp:coreProperties>
</file>